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Raleway" pitchFamily="2" charset="0"/>
      <p:regular r:id="rId19"/>
      <p:bold r:id="rId20"/>
      <p:italic r:id="rId21"/>
      <p:bold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9" d="100"/>
          <a:sy n="49" d="100"/>
        </p:scale>
        <p:origin x="259" y="5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2182678a3e_1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2182678a3e_1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23692e65a2_6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23692e65a2_6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23692e65a2_3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23692e65a2_3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23692e65a2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23692e65a2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highlight>
                  <a:srgbClr val="4A86E8"/>
                </a:highlight>
              </a:rPr>
              <a:t>IVO ARRANCA EXPLICANDO DIAPOSITIVA 2</a:t>
            </a:r>
            <a:endParaRPr>
              <a:highlight>
                <a:srgbClr val="4A86E8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23692e65a2_2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23692e65a2_2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highlight>
                  <a:schemeClr val="accent3"/>
                </a:highlight>
              </a:rPr>
              <a:t>MERELES DIAPOSITIVA 3 Y 4</a:t>
            </a:r>
            <a:endParaRPr>
              <a:highlight>
                <a:schemeClr val="accent3"/>
              </a:highlight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3692e65a2_6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23692e65a2_6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highlight>
                  <a:schemeClr val="accent3"/>
                </a:highlight>
              </a:rPr>
              <a:t>MERELES DIAPOSITIVA 3 Y 4</a:t>
            </a:r>
            <a:endParaRPr>
              <a:solidFill>
                <a:schemeClr val="dk1"/>
              </a:solidFill>
              <a:highlight>
                <a:schemeClr val="accent3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23692e65a2_3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23692e65a2_3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highlight>
                  <a:srgbClr val="4A86E8"/>
                </a:highlight>
              </a:rPr>
              <a:t>DIAPOSITIVA IVO </a:t>
            </a:r>
            <a:endParaRPr>
              <a:highlight>
                <a:srgbClr val="4A86E8"/>
              </a:highlight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23692e65a2_3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23692e65a2_3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highlight>
                  <a:srgbClr val="4A86E8"/>
                </a:highlight>
              </a:rPr>
              <a:t>DIAPOSITIVA IVO </a:t>
            </a:r>
            <a:endParaRPr>
              <a:solidFill>
                <a:schemeClr val="dk1"/>
              </a:solidFill>
              <a:highlight>
                <a:srgbClr val="4A86E8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23692e65a2_3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23692e65a2_3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highlight>
                  <a:srgbClr val="00FF00"/>
                </a:highlight>
              </a:rPr>
              <a:t>DIAPOSITIVA PABLO</a:t>
            </a:r>
            <a:endParaRPr>
              <a:highlight>
                <a:srgbClr val="00FF00"/>
              </a:highlight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2182678a3e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2182678a3e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highlight>
                  <a:srgbClr val="00FF00"/>
                </a:highlight>
              </a:rPr>
              <a:t>DIAPOSITIVA PABLO</a:t>
            </a:r>
            <a:endParaRPr>
              <a:solidFill>
                <a:schemeClr val="dk1"/>
              </a:solidFill>
              <a:highlight>
                <a:srgbClr val="00FF00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123692e65a2_3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123692e65a2_3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244483" y="1545450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300" u="sng"/>
              <a:t>Trabajo Práctico N°2: </a:t>
            </a:r>
            <a:endParaRPr sz="4300" u="sng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300" u="sng"/>
              <a:t>Servicios</a:t>
            </a:r>
            <a:endParaRPr sz="4300" u="sng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311700" y="3071300"/>
            <a:ext cx="8520600" cy="181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Higiene y Seguridad Industrial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1"/>
                </a:solidFill>
              </a:rPr>
              <a:t>GRUPO 4:</a:t>
            </a:r>
            <a:endParaRPr sz="1300">
              <a:solidFill>
                <a:schemeClr val="dk1"/>
              </a:solidFill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1"/>
                </a:solidFill>
              </a:rPr>
              <a:t>Lautaro Mereles</a:t>
            </a:r>
            <a:endParaRPr sz="1300">
              <a:solidFill>
                <a:schemeClr val="dk1"/>
              </a:solidFill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1"/>
                </a:solidFill>
              </a:rPr>
              <a:t>Ivo Starikuvich</a:t>
            </a:r>
            <a:endParaRPr sz="1300">
              <a:solidFill>
                <a:schemeClr val="dk1"/>
              </a:solidFill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1"/>
                </a:solidFill>
              </a:rPr>
              <a:t>Ignacio Hernandez</a:t>
            </a:r>
            <a:endParaRPr sz="1300">
              <a:solidFill>
                <a:schemeClr val="dk1"/>
              </a:solidFill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dk1"/>
                </a:solidFill>
              </a:rPr>
              <a:t>Pablo Herrera</a:t>
            </a: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>
            <a:spLocks noGrp="1"/>
          </p:cNvSpPr>
          <p:nvPr>
            <p:ph type="title"/>
          </p:nvPr>
        </p:nvSpPr>
        <p:spPr>
          <a:xfrm>
            <a:off x="729450" y="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i="1" u="sng">
                <a:latin typeface="Lato"/>
                <a:ea typeface="Lato"/>
                <a:cs typeface="Lato"/>
                <a:sym typeface="Lato"/>
              </a:rPr>
              <a:t>Accidentes laborales</a:t>
            </a:r>
            <a:endParaRPr i="1" u="sng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22"/>
          <p:cNvSpPr txBox="1">
            <a:spLocks noGrp="1"/>
          </p:cNvSpPr>
          <p:nvPr>
            <p:ph type="body" idx="1"/>
          </p:nvPr>
        </p:nvSpPr>
        <p:spPr>
          <a:xfrm>
            <a:off x="729450" y="1169325"/>
            <a:ext cx="7688700" cy="31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dk1"/>
                </a:solidFill>
              </a:rPr>
              <a:t>Los accidentes de trabajo no son fruto de la casualidad, los accidentes ocurren por dos grupos: de </a:t>
            </a:r>
            <a:r>
              <a:rPr lang="es" sz="1400" b="1" i="1">
                <a:solidFill>
                  <a:schemeClr val="dk1"/>
                </a:solidFill>
              </a:rPr>
              <a:t>causas inmediatas (condiciones inseguras)</a:t>
            </a:r>
            <a:r>
              <a:rPr lang="es" sz="1400">
                <a:solidFill>
                  <a:schemeClr val="dk1"/>
                </a:solidFill>
              </a:rPr>
              <a:t> y los </a:t>
            </a:r>
            <a:r>
              <a:rPr lang="es" sz="1400" b="1" i="1">
                <a:solidFill>
                  <a:schemeClr val="dk1"/>
                </a:solidFill>
              </a:rPr>
              <a:t>actos inseguros (accidentes causados por actos del personal)</a:t>
            </a:r>
            <a:r>
              <a:rPr lang="es" sz="1400">
                <a:solidFill>
                  <a:schemeClr val="dk1"/>
                </a:solidFill>
              </a:rPr>
              <a:t>. Por eso es que se crean planes de seguridad dentro de la industria laboral.</a:t>
            </a:r>
            <a:endParaRPr sz="1400">
              <a:solidFill>
                <a:schemeClr val="dk1"/>
              </a:solidFill>
            </a:endParaRPr>
          </a:p>
          <a:p>
            <a:pPr marL="0" lvl="0" indent="45720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>
              <a:solidFill>
                <a:schemeClr val="dk1"/>
              </a:solidFill>
            </a:endParaRPr>
          </a:p>
        </p:txBody>
      </p:sp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60200" y="2300600"/>
            <a:ext cx="3416400" cy="228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>
            <a:spLocks noGrp="1"/>
          </p:cNvSpPr>
          <p:nvPr>
            <p:ph type="title"/>
          </p:nvPr>
        </p:nvSpPr>
        <p:spPr>
          <a:xfrm>
            <a:off x="727650" y="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300" i="1" u="sng"/>
              <a:t>Accidente en Central Vladímir Ilich Lenin (Chernobyl)</a:t>
            </a:r>
            <a:endParaRPr sz="2300" i="1" u="sng"/>
          </a:p>
        </p:txBody>
      </p:sp>
      <p:pic>
        <p:nvPicPr>
          <p:cNvPr id="155" name="Google Shape;15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0900" y="3253350"/>
            <a:ext cx="3026772" cy="1702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6025" y="1372811"/>
            <a:ext cx="3200054" cy="176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4150" y="1439438"/>
            <a:ext cx="3040275" cy="170255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3"/>
          <p:cNvSpPr txBox="1">
            <a:spLocks noGrp="1"/>
          </p:cNvSpPr>
          <p:nvPr>
            <p:ph type="title"/>
          </p:nvPr>
        </p:nvSpPr>
        <p:spPr>
          <a:xfrm>
            <a:off x="733825" y="466250"/>
            <a:ext cx="5468100" cy="7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rPr lang="es" sz="1300" i="1">
                <a:solidFill>
                  <a:srgbClr val="2021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26 de abril de 1986</a:t>
            </a:r>
            <a:endParaRPr sz="1300" i="1">
              <a:solidFill>
                <a:srgbClr val="2021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rPr lang="es" sz="1300" i="1">
                <a:solidFill>
                  <a:srgbClr val="2021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Muertes (declaradas): 3 por la explosión, 28 por exposición directa, 19 por cáncer inducido.</a:t>
            </a:r>
            <a:endParaRPr sz="1300" i="1">
              <a:solidFill>
                <a:srgbClr val="2021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59" name="Google Shape;159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16025" y="3204625"/>
            <a:ext cx="3172625" cy="1799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 txBox="1">
            <a:spLocks noGrp="1"/>
          </p:cNvSpPr>
          <p:nvPr>
            <p:ph type="title"/>
          </p:nvPr>
        </p:nvSpPr>
        <p:spPr>
          <a:xfrm>
            <a:off x="692450" y="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300" i="1" u="sng"/>
              <a:t>Accidente en central Fukushima I</a:t>
            </a:r>
            <a:endParaRPr sz="2300" i="1" u="sng"/>
          </a:p>
        </p:txBody>
      </p:sp>
      <p:pic>
        <p:nvPicPr>
          <p:cNvPr id="165" name="Google Shape;16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47392" y="1377400"/>
            <a:ext cx="2712533" cy="1708025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24"/>
          <p:cNvSpPr txBox="1">
            <a:spLocks noGrp="1"/>
          </p:cNvSpPr>
          <p:nvPr>
            <p:ph type="title"/>
          </p:nvPr>
        </p:nvSpPr>
        <p:spPr>
          <a:xfrm>
            <a:off x="733825" y="591050"/>
            <a:ext cx="4446600" cy="58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rPr lang="es" sz="1300" i="1">
                <a:solidFill>
                  <a:srgbClr val="2021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 11 de marzo de 2011</a:t>
            </a:r>
            <a:endParaRPr sz="1300" i="1">
              <a:solidFill>
                <a:srgbClr val="2021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84615"/>
              <a:buFont typeface="Arial"/>
              <a:buNone/>
            </a:pPr>
            <a:r>
              <a:rPr lang="es" sz="1300" i="1">
                <a:solidFill>
                  <a:srgbClr val="202122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Muertes: 1 muerte directa por radiación.</a:t>
            </a:r>
            <a:endParaRPr sz="1300" i="1">
              <a:solidFill>
                <a:srgbClr val="202122"/>
              </a:solidFill>
              <a:highlight>
                <a:srgbClr val="FFFFFF"/>
              </a:highlight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7" name="Google Shape;16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78550" y="3085425"/>
            <a:ext cx="3036450" cy="18645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078550" y="1331450"/>
            <a:ext cx="3036442" cy="17080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Google Shape;169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947400" y="3117075"/>
            <a:ext cx="2712523" cy="18012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308650" y="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457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300" i="1" u="sng">
                <a:solidFill>
                  <a:srgbClr val="202124"/>
                </a:solidFill>
              </a:rPr>
              <a:t>Organización del Servicio de Medicina del Trabajo</a:t>
            </a:r>
            <a:endParaRPr sz="2300" i="1" u="sng"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580450" y="535200"/>
            <a:ext cx="8304000" cy="44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4572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dk1"/>
                </a:solidFill>
                <a:highlight>
                  <a:schemeClr val="lt1"/>
                </a:highlight>
              </a:rPr>
              <a:t>El </a:t>
            </a:r>
            <a:r>
              <a:rPr lang="es" b="1" i="1">
                <a:solidFill>
                  <a:schemeClr val="dk1"/>
                </a:solidFill>
                <a:highlight>
                  <a:schemeClr val="lt1"/>
                </a:highlight>
              </a:rPr>
              <a:t>servicio de medicina del trabajo</a:t>
            </a:r>
            <a:r>
              <a:rPr lang="es">
                <a:solidFill>
                  <a:schemeClr val="dk1"/>
                </a:solidFill>
                <a:highlight>
                  <a:schemeClr val="lt1"/>
                </a:highlight>
              </a:rPr>
              <a:t> designa un servicio organizado en los lugares de trabajo o en sus inmediaciones, destinado a: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4572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45720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3111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lphaLcParenR"/>
            </a:pPr>
            <a:r>
              <a:rPr lang="es">
                <a:solidFill>
                  <a:schemeClr val="dk1"/>
                </a:solidFill>
                <a:highlight>
                  <a:schemeClr val="lt1"/>
                </a:highlight>
              </a:rPr>
              <a:t>Asegurar la protección de los trabajadores contra todo riesgo. 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3111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lphaLcParenR"/>
            </a:pPr>
            <a:r>
              <a:rPr lang="es">
                <a:solidFill>
                  <a:schemeClr val="dk1"/>
                </a:solidFill>
                <a:highlight>
                  <a:schemeClr val="lt1"/>
                </a:highlight>
              </a:rPr>
              <a:t>Contribuir a la adaptación física y mental de los trabajadores en puestos de trabajo correspondientes a sus aptitudes;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3111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lphaLcParenR"/>
            </a:pPr>
            <a:r>
              <a:rPr lang="es">
                <a:solidFill>
                  <a:schemeClr val="dk1"/>
                </a:solidFill>
                <a:highlight>
                  <a:schemeClr val="lt1"/>
                </a:highlight>
              </a:rPr>
              <a:t>Contribuir al establecimiento y mantenimiento del nivel más elevado posible de bienestar físico y mental de los trabajadores.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  <a:highlight>
                  <a:schemeClr val="lt1"/>
                </a:highlight>
              </a:rPr>
              <a:t>Los servicios de medicina del trabajo podrían, según las circunstancias, crearse: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3111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lphaLcParenR"/>
            </a:pPr>
            <a:r>
              <a:rPr lang="es">
                <a:solidFill>
                  <a:schemeClr val="dk1"/>
                </a:solidFill>
                <a:highlight>
                  <a:schemeClr val="lt1"/>
                </a:highlight>
              </a:rPr>
              <a:t>Por vía legislativa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3111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lphaLcParenR"/>
            </a:pPr>
            <a:r>
              <a:rPr lang="es">
                <a:solidFill>
                  <a:schemeClr val="dk1"/>
                </a:solidFill>
                <a:highlight>
                  <a:schemeClr val="lt1"/>
                </a:highlight>
              </a:rPr>
              <a:t>En virtud de contratos colectivos o de cualesquiera otros acuerdos concertados entre los empleadores y los trabajadores interesados.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-3111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lphaLcParenR"/>
            </a:pPr>
            <a:r>
              <a:rPr lang="es">
                <a:solidFill>
                  <a:schemeClr val="dk1"/>
                </a:solidFill>
                <a:highlight>
                  <a:schemeClr val="lt1"/>
                </a:highlight>
              </a:rPr>
              <a:t>De cualquier otra forma reconocida por la autoridad competente, previa consulta a las organizaciones sindicales.</a:t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>
            <a:spLocks noGrp="1"/>
          </p:cNvSpPr>
          <p:nvPr>
            <p:ph type="title"/>
          </p:nvPr>
        </p:nvSpPr>
        <p:spPr>
          <a:xfrm>
            <a:off x="311700" y="-473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457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300" i="1" u="sng"/>
              <a:t>Leyes y Decretos vigentes</a:t>
            </a:r>
            <a:endParaRPr sz="2300" i="1" u="sng"/>
          </a:p>
        </p:txBody>
      </p:sp>
      <p:sp>
        <p:nvSpPr>
          <p:cNvPr id="99" name="Google Shape;99;p15"/>
          <p:cNvSpPr txBox="1">
            <a:spLocks noGrp="1"/>
          </p:cNvSpPr>
          <p:nvPr>
            <p:ph type="body" idx="1"/>
          </p:nvPr>
        </p:nvSpPr>
        <p:spPr>
          <a:xfrm>
            <a:off x="269650" y="1347950"/>
            <a:ext cx="8292300" cy="344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308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3"/>
              <a:buChar char="●"/>
            </a:pPr>
            <a:r>
              <a:rPr lang="es" sz="1302" b="1" u="sng">
                <a:solidFill>
                  <a:schemeClr val="dk1"/>
                </a:solidFill>
              </a:rPr>
              <a:t>Art. 3º:</a:t>
            </a:r>
            <a:r>
              <a:rPr lang="es" sz="1395">
                <a:solidFill>
                  <a:schemeClr val="dk1"/>
                </a:solidFill>
              </a:rPr>
              <a:t>  </a:t>
            </a:r>
            <a:r>
              <a:rPr lang="es" sz="1302">
                <a:solidFill>
                  <a:schemeClr val="dk1"/>
                </a:solidFill>
              </a:rPr>
              <a:t>Los establecimientos deberán contar, con carácter </a:t>
            </a:r>
            <a:r>
              <a:rPr lang="es" sz="1302" b="1" i="1">
                <a:solidFill>
                  <a:schemeClr val="dk1"/>
                </a:solidFill>
              </a:rPr>
              <a:t>interno o externo</a:t>
            </a:r>
            <a:r>
              <a:rPr lang="es" sz="1302">
                <a:solidFill>
                  <a:schemeClr val="dk1"/>
                </a:solidFill>
              </a:rPr>
              <a:t> según la voluntad del empleador, con SMT y de Higiene y Seguridad en el Trabajo.</a:t>
            </a:r>
            <a:endParaRPr sz="1302">
              <a:solidFill>
                <a:schemeClr val="dk1"/>
              </a:solidFill>
            </a:endParaRPr>
          </a:p>
          <a:p>
            <a:pPr marL="457200" lvl="0" indent="-317658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3"/>
              <a:buChar char="●"/>
            </a:pPr>
            <a:r>
              <a:rPr lang="es" sz="1302" b="1" u="sng">
                <a:solidFill>
                  <a:schemeClr val="dk1"/>
                </a:solidFill>
              </a:rPr>
              <a:t>Art. 4º:</a:t>
            </a:r>
            <a:r>
              <a:rPr lang="es" sz="1302">
                <a:solidFill>
                  <a:schemeClr val="dk1"/>
                </a:solidFill>
              </a:rPr>
              <a:t> La cantidad de </a:t>
            </a:r>
            <a:r>
              <a:rPr lang="es" sz="1302" b="1" i="1">
                <a:solidFill>
                  <a:schemeClr val="dk1"/>
                </a:solidFill>
              </a:rPr>
              <a:t>trabajadores equivalentes</a:t>
            </a:r>
            <a:r>
              <a:rPr lang="es" sz="1302">
                <a:solidFill>
                  <a:schemeClr val="dk1"/>
                </a:solidFill>
              </a:rPr>
              <a:t> resulta de sumar el número de trabajadores en producción más el 50% del número de trabajadores asignados a tareas administrativas.</a:t>
            </a:r>
            <a:endParaRPr sz="1302">
              <a:solidFill>
                <a:schemeClr val="dk1"/>
              </a:solidFill>
            </a:endParaRPr>
          </a:p>
          <a:p>
            <a:pPr marL="457200" lvl="0" indent="-317658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3"/>
              <a:buChar char="●"/>
            </a:pPr>
            <a:r>
              <a:rPr lang="es" sz="1302" b="1" u="sng">
                <a:solidFill>
                  <a:schemeClr val="dk1"/>
                </a:solidFill>
              </a:rPr>
              <a:t>Art. 5º:</a:t>
            </a:r>
            <a:r>
              <a:rPr lang="es" sz="1302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s" sz="1302">
                <a:solidFill>
                  <a:schemeClr val="dk1"/>
                </a:solidFill>
              </a:rPr>
              <a:t>La misión principal del SMT es promover y mantener el más alto nivel de salud de los trabajadores, cuya función es esencialmente de carácter preventivo.</a:t>
            </a:r>
            <a:endParaRPr sz="1302">
              <a:solidFill>
                <a:schemeClr val="dk1"/>
              </a:solidFill>
            </a:endParaRPr>
          </a:p>
          <a:p>
            <a:pPr marL="457200" lvl="0" indent="-317658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3"/>
              <a:buChar char="●"/>
            </a:pPr>
            <a:r>
              <a:rPr lang="es" sz="1302" b="1" u="sng">
                <a:solidFill>
                  <a:schemeClr val="dk1"/>
                </a:solidFill>
              </a:rPr>
              <a:t>Art. 6º:</a:t>
            </a:r>
            <a:r>
              <a:rPr lang="es" sz="1302">
                <a:solidFill>
                  <a:schemeClr val="dk1"/>
                </a:solidFill>
              </a:rPr>
              <a:t> Los integrantes del SMT deben ser poseer </a:t>
            </a:r>
            <a:r>
              <a:rPr lang="es" sz="1302" b="1" i="1">
                <a:solidFill>
                  <a:schemeClr val="dk1"/>
                </a:solidFill>
              </a:rPr>
              <a:t>título de Médico del Trabajo.</a:t>
            </a:r>
            <a:endParaRPr sz="1302">
              <a:solidFill>
                <a:schemeClr val="dk1"/>
              </a:solidFill>
            </a:endParaRPr>
          </a:p>
        </p:txBody>
      </p:sp>
      <p:sp>
        <p:nvSpPr>
          <p:cNvPr id="100" name="Google Shape;100;p15"/>
          <p:cNvSpPr txBox="1"/>
          <p:nvPr/>
        </p:nvSpPr>
        <p:spPr>
          <a:xfrm>
            <a:off x="491700" y="525325"/>
            <a:ext cx="83406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45720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Teniendo en cuenta las Leyes Nº 24.557, Nº 19.587 y el Decreto Nº 351, surge el Decreto 1338/96 que establece: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body" idx="1"/>
          </p:nvPr>
        </p:nvSpPr>
        <p:spPr>
          <a:xfrm>
            <a:off x="271375" y="688275"/>
            <a:ext cx="8697000" cy="44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s" b="1" u="sng">
                <a:solidFill>
                  <a:schemeClr val="dk1"/>
                </a:solidFill>
              </a:rPr>
              <a:t>Art. 7º:</a:t>
            </a:r>
            <a:r>
              <a:rPr lang="es">
                <a:solidFill>
                  <a:schemeClr val="dk1"/>
                </a:solidFill>
              </a:rPr>
              <a:t> La empresa debe poseer </a:t>
            </a:r>
            <a:r>
              <a:rPr lang="es" b="1" i="1">
                <a:solidFill>
                  <a:schemeClr val="dk1"/>
                </a:solidFill>
              </a:rPr>
              <a:t>en el establecimiento</a:t>
            </a:r>
            <a:r>
              <a:rPr lang="es">
                <a:solidFill>
                  <a:schemeClr val="dk1"/>
                </a:solidFill>
              </a:rPr>
              <a:t> personal médico según:</a:t>
            </a:r>
            <a:endParaRPr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" sz="1400" b="1" u="sng">
                <a:solidFill>
                  <a:schemeClr val="dk1"/>
                </a:solidFill>
              </a:rPr>
              <a:t>Art. 8º:</a:t>
            </a:r>
            <a:r>
              <a:rPr lang="es" sz="1400">
                <a:solidFill>
                  <a:schemeClr val="dk1"/>
                </a:solidFill>
              </a:rPr>
              <a:t> La empresa debe prever la asignación de</a:t>
            </a:r>
            <a:r>
              <a:rPr lang="es" sz="1400" b="1" i="1">
                <a:solidFill>
                  <a:schemeClr val="dk1"/>
                </a:solidFill>
              </a:rPr>
              <a:t> personal auxiliar </a:t>
            </a:r>
            <a:r>
              <a:rPr lang="es" sz="1400">
                <a:solidFill>
                  <a:schemeClr val="dk1"/>
                </a:solidFill>
              </a:rPr>
              <a:t>en el SMT, consistente en un enfermero/a con título habilitante. Los cuales tendrán como función la prevención y protección de la salud de los trabajadores, colaborando con los médicos.</a:t>
            </a:r>
            <a:endParaRPr sz="140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" sz="1400" b="1" u="sng">
                <a:solidFill>
                  <a:schemeClr val="dk1"/>
                </a:solidFill>
              </a:rPr>
              <a:t>Art. 9º:</a:t>
            </a:r>
            <a:r>
              <a:rPr lang="es" sz="1400">
                <a:solidFill>
                  <a:schemeClr val="dk1"/>
                </a:solidFill>
              </a:rPr>
              <a:t> La SRT determinará los </a:t>
            </a:r>
            <a:r>
              <a:rPr lang="es" sz="1400" b="1" i="1">
                <a:solidFill>
                  <a:schemeClr val="dk1"/>
                </a:solidFill>
              </a:rPr>
              <a:t>exámenes médicos</a:t>
            </a:r>
            <a:r>
              <a:rPr lang="es" sz="1400">
                <a:solidFill>
                  <a:schemeClr val="dk1"/>
                </a:solidFill>
              </a:rPr>
              <a:t> que deben realizarse, en función del riesgo al que se encuentre expuesto el trabajador al desarrollar su actividad, las características específicas y frecuencia de dichos exámenes.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106" name="Google Shape;10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9925" y="1090050"/>
            <a:ext cx="4570499" cy="16371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6"/>
          <p:cNvSpPr txBox="1">
            <a:spLocks noGrp="1"/>
          </p:cNvSpPr>
          <p:nvPr>
            <p:ph type="title"/>
          </p:nvPr>
        </p:nvSpPr>
        <p:spPr>
          <a:xfrm>
            <a:off x="311700" y="-473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4572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300" i="1" u="sng"/>
              <a:t>Leyes y Decretos vigentes</a:t>
            </a:r>
            <a:endParaRPr sz="2300" i="1" u="sng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title"/>
          </p:nvPr>
        </p:nvSpPr>
        <p:spPr>
          <a:xfrm>
            <a:off x="850375" y="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es" sz="2300" i="1" u="sng">
                <a:solidFill>
                  <a:srgbClr val="202124"/>
                </a:solidFill>
              </a:rPr>
              <a:t>Riesgos </a:t>
            </a:r>
            <a:endParaRPr sz="2300" i="1" u="sng">
              <a:solidFill>
                <a:srgbClr val="202124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340"/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330550" y="731700"/>
            <a:ext cx="7688700" cy="43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Los riesgos a los que están expuestos los trabajadores en la industria de energía nuclear son:</a:t>
            </a:r>
            <a:endParaRPr>
              <a:solidFill>
                <a:schemeClr val="dk1"/>
              </a:solidFill>
            </a:endParaRPr>
          </a:p>
          <a:p>
            <a:pPr marL="0" lvl="0" indent="45720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91440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  <a:p>
            <a:pPr marL="457200" lvl="0" indent="-3111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s">
                <a:solidFill>
                  <a:schemeClr val="dk1"/>
                </a:solidFill>
              </a:rPr>
              <a:t>Los materiales radiactivos específicos, o isótopos, liberados y las cantidades liberadas.</a:t>
            </a:r>
            <a:endParaRPr>
              <a:solidFill>
                <a:schemeClr val="dk1"/>
              </a:solidFill>
            </a:endParaRPr>
          </a:p>
          <a:p>
            <a:pPr marL="457200" lvl="0" indent="-3111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s">
                <a:solidFill>
                  <a:schemeClr val="dk1"/>
                </a:solidFill>
              </a:rPr>
              <a:t>Forma en que la persona entra en contacto con los materiales radiactivos liberados (tal como por alimentos, por agua/aire contaminados o por la piel).</a:t>
            </a:r>
            <a:endParaRPr>
              <a:solidFill>
                <a:schemeClr val="dk1"/>
              </a:solidFill>
            </a:endParaRPr>
          </a:p>
          <a:p>
            <a:pPr marL="457200" lvl="0" indent="-3111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s">
                <a:solidFill>
                  <a:schemeClr val="dk1"/>
                </a:solidFill>
              </a:rPr>
              <a:t>La edad de la persona (por lo general, quienes se exponen en edades más jóvenes corren mayor riesgo).</a:t>
            </a:r>
            <a:endParaRPr>
              <a:solidFill>
                <a:schemeClr val="dk1"/>
              </a:solidFill>
            </a:endParaRPr>
          </a:p>
          <a:p>
            <a:pPr marL="457200" lvl="0" indent="-3111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s">
                <a:solidFill>
                  <a:schemeClr val="dk1"/>
                </a:solidFill>
              </a:rPr>
              <a:t>La duración y la dosis de exposición.</a:t>
            </a:r>
            <a:endParaRPr>
              <a:solidFill>
                <a:schemeClr val="dk1"/>
              </a:solidFill>
            </a:endParaRPr>
          </a:p>
          <a:p>
            <a:pPr marL="457200" lvl="0" indent="-3111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s">
                <a:solidFill>
                  <a:schemeClr val="dk1"/>
                </a:solidFill>
              </a:rPr>
              <a:t>Ruidos constantes por parte de las turbinas.</a:t>
            </a:r>
            <a:endParaRPr>
              <a:solidFill>
                <a:schemeClr val="dk1"/>
              </a:solidFill>
            </a:endParaRPr>
          </a:p>
          <a:p>
            <a:pPr marL="457200" lvl="0" indent="-31115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s">
                <a:solidFill>
                  <a:schemeClr val="dk1"/>
                </a:solidFill>
              </a:rPr>
              <a:t>Niveles altos de tensión (ondas electromagnéticas).</a:t>
            </a:r>
            <a:endParaRPr sz="1100">
              <a:solidFill>
                <a:srgbClr val="202124"/>
              </a:solidFill>
            </a:endParaRPr>
          </a:p>
        </p:txBody>
      </p:sp>
      <p:pic>
        <p:nvPicPr>
          <p:cNvPr id="114" name="Google Shape;11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4625" y="2641625"/>
            <a:ext cx="3726600" cy="230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title"/>
          </p:nvPr>
        </p:nvSpPr>
        <p:spPr>
          <a:xfrm>
            <a:off x="727650" y="-357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i="1" u="sng"/>
              <a:t>Medidas a tomar</a:t>
            </a:r>
            <a:endParaRPr i="1" u="sng"/>
          </a:p>
        </p:txBody>
      </p:sp>
      <p:sp>
        <p:nvSpPr>
          <p:cNvPr id="120" name="Google Shape;120;p18"/>
          <p:cNvSpPr txBox="1">
            <a:spLocks noGrp="1"/>
          </p:cNvSpPr>
          <p:nvPr>
            <p:ph type="body" idx="1"/>
          </p:nvPr>
        </p:nvSpPr>
        <p:spPr>
          <a:xfrm>
            <a:off x="492475" y="686700"/>
            <a:ext cx="7688700" cy="438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dk1"/>
                </a:solidFill>
              </a:rPr>
              <a:t>Una vez estudiados los riesgos, nuestra organización de SMT deberá: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" sz="1400">
                <a:solidFill>
                  <a:schemeClr val="dk1"/>
                </a:solidFill>
              </a:rPr>
              <a:t>Pedir historiales clínicos y crear expedientes.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" sz="1400">
                <a:solidFill>
                  <a:schemeClr val="dk1"/>
                </a:solidFill>
              </a:rPr>
              <a:t>Definir objetivos.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" sz="1400">
                <a:solidFill>
                  <a:schemeClr val="dk1"/>
                </a:solidFill>
              </a:rPr>
              <a:t>Relevamiento general de los riesgo de la planta.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" sz="1400">
                <a:solidFill>
                  <a:schemeClr val="dk1"/>
                </a:solidFill>
              </a:rPr>
              <a:t>Nomina del personal más expuestos.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" sz="1400">
                <a:solidFill>
                  <a:schemeClr val="dk1"/>
                </a:solidFill>
              </a:rPr>
              <a:t>Ejecutar un plan de capacitación  anual.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" sz="1400">
                <a:solidFill>
                  <a:schemeClr val="dk1"/>
                </a:solidFill>
              </a:rPr>
              <a:t>Proveer de dosímetros personales a los trabajadores 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dk1"/>
                </a:solidFill>
              </a:rPr>
              <a:t>más expuestos.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es" sz="1400">
                <a:solidFill>
                  <a:schemeClr val="dk1"/>
                </a:solidFill>
              </a:rPr>
              <a:t>Controlar la renovación y calibración de los  equipos </a:t>
            </a:r>
            <a:endParaRPr sz="14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400">
                <a:solidFill>
                  <a:schemeClr val="dk1"/>
                </a:solidFill>
              </a:rPr>
              <a:t>de seguridad.</a:t>
            </a:r>
            <a:endParaRPr sz="1400">
              <a:solidFill>
                <a:schemeClr val="dk1"/>
              </a:solidFill>
            </a:endParaRPr>
          </a:p>
        </p:txBody>
      </p:sp>
      <p:pic>
        <p:nvPicPr>
          <p:cNvPr id="121" name="Google Shape;121;p18"/>
          <p:cNvPicPr preferRelativeResize="0"/>
          <p:nvPr/>
        </p:nvPicPr>
        <p:blipFill rotWithShape="1">
          <a:blip r:embed="rId3">
            <a:alphaModFix/>
          </a:blip>
          <a:srcRect t="2840" b="-2840"/>
          <a:stretch/>
        </p:blipFill>
        <p:spPr>
          <a:xfrm>
            <a:off x="5656778" y="788675"/>
            <a:ext cx="2524397" cy="183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43325" y="2623850"/>
            <a:ext cx="3325800" cy="222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>
            <a:spLocks noGrp="1"/>
          </p:cNvSpPr>
          <p:nvPr>
            <p:ph type="title"/>
          </p:nvPr>
        </p:nvSpPr>
        <p:spPr>
          <a:xfrm>
            <a:off x="727650" y="-438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i="1" u="sng"/>
              <a:t>Servicio de Seguridad Industrial</a:t>
            </a:r>
            <a:endParaRPr i="1" u="sng"/>
          </a:p>
        </p:txBody>
      </p:sp>
      <p:sp>
        <p:nvSpPr>
          <p:cNvPr id="128" name="Google Shape;128;p19"/>
          <p:cNvSpPr txBox="1">
            <a:spLocks noGrp="1"/>
          </p:cNvSpPr>
          <p:nvPr>
            <p:ph type="body" idx="1"/>
          </p:nvPr>
        </p:nvSpPr>
        <p:spPr>
          <a:xfrm>
            <a:off x="727650" y="1198925"/>
            <a:ext cx="7722900" cy="38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 b="1" i="1" u="sng">
                <a:solidFill>
                  <a:schemeClr val="dk1"/>
                </a:solidFill>
              </a:rPr>
              <a:t>Seguridad</a:t>
            </a:r>
            <a:r>
              <a:rPr lang="es" sz="1600" u="sng">
                <a:solidFill>
                  <a:schemeClr val="dk1"/>
                </a:solidFill>
              </a:rPr>
              <a:t>:</a:t>
            </a:r>
            <a:r>
              <a:rPr lang="es" sz="1600">
                <a:solidFill>
                  <a:schemeClr val="dk1"/>
                </a:solidFill>
              </a:rPr>
              <a:t> Será la prevencion y proteccion personal frente a los riesgos propios de una actividad laboral. </a:t>
            </a:r>
            <a:endParaRPr sz="16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600">
              <a:solidFill>
                <a:schemeClr val="dk1"/>
              </a:solidFill>
            </a:endParaRPr>
          </a:p>
          <a:p>
            <a:pPr marL="0" lvl="0" indent="45720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dk1"/>
                </a:solidFill>
              </a:rPr>
              <a:t>El </a:t>
            </a:r>
            <a:r>
              <a:rPr lang="es" sz="1600" b="1" i="1">
                <a:solidFill>
                  <a:schemeClr val="dk1"/>
                </a:solidFill>
              </a:rPr>
              <a:t>objetivo de un servicio de seguridad industrial</a:t>
            </a:r>
            <a:r>
              <a:rPr lang="es" sz="1600">
                <a:solidFill>
                  <a:schemeClr val="dk1"/>
                </a:solidFill>
              </a:rPr>
              <a:t> es proteger la vida y preservar el bienestar de la salud del trabajador, la integridad física y la vigilancia de la higiene de las instalaciones sanitarias, de acuerdo con estándares diseñados para garantizar sus condiciones de trabajo.</a:t>
            </a:r>
            <a:endParaRPr sz="1600">
              <a:solidFill>
                <a:schemeClr val="dk1"/>
              </a:solidFill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300"/>
          </a:p>
        </p:txBody>
      </p:sp>
      <p:pic>
        <p:nvPicPr>
          <p:cNvPr id="129" name="Google Shape;129;p19"/>
          <p:cNvPicPr preferRelativeResize="0"/>
          <p:nvPr/>
        </p:nvPicPr>
        <p:blipFill rotWithShape="1">
          <a:blip r:embed="rId3">
            <a:alphaModFix/>
          </a:blip>
          <a:srcRect t="3570" b="-3570"/>
          <a:stretch/>
        </p:blipFill>
        <p:spPr>
          <a:xfrm>
            <a:off x="3130300" y="3102550"/>
            <a:ext cx="3719601" cy="1957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>
            <a:spLocks noGrp="1"/>
          </p:cNvSpPr>
          <p:nvPr>
            <p:ph type="title"/>
          </p:nvPr>
        </p:nvSpPr>
        <p:spPr>
          <a:xfrm>
            <a:off x="729450" y="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i="1" u="sng"/>
              <a:t>Elementos del Plan de Seguridad</a:t>
            </a:r>
            <a:endParaRPr i="1" u="sng"/>
          </a:p>
        </p:txBody>
      </p:sp>
      <p:sp>
        <p:nvSpPr>
          <p:cNvPr id="135" name="Google Shape;135;p20"/>
          <p:cNvSpPr txBox="1">
            <a:spLocks noGrp="1"/>
          </p:cNvSpPr>
          <p:nvPr>
            <p:ph type="body" idx="1"/>
          </p:nvPr>
        </p:nvSpPr>
        <p:spPr>
          <a:xfrm>
            <a:off x="729438" y="1195900"/>
            <a:ext cx="6990000" cy="162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just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s" sz="1500">
                <a:solidFill>
                  <a:schemeClr val="dk1"/>
                </a:solidFill>
              </a:rPr>
              <a:t>Identificación de la actividad productiva de la empresa.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just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s" sz="1500">
                <a:solidFill>
                  <a:schemeClr val="dk1"/>
                </a:solidFill>
              </a:rPr>
              <a:t>Estructura organizativa.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just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s" sz="1500">
                <a:solidFill>
                  <a:schemeClr val="dk1"/>
                </a:solidFill>
              </a:rPr>
              <a:t>Número de departamento y de trabajadores.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just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s" sz="1500">
                <a:solidFill>
                  <a:schemeClr val="dk1"/>
                </a:solidFill>
              </a:rPr>
              <a:t>Prácticas existentes para la gestión y prevención de riesgos y accidentes.</a:t>
            </a:r>
            <a:endParaRPr sz="1500">
              <a:solidFill>
                <a:schemeClr val="dk1"/>
              </a:solidFill>
            </a:endParaRPr>
          </a:p>
          <a:p>
            <a:pPr marL="457200" lvl="0" indent="-323850" algn="just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s" sz="1500">
                <a:solidFill>
                  <a:schemeClr val="dk1"/>
                </a:solidFill>
              </a:rPr>
              <a:t>Política y objetivos de la empresa en el área de prevención.</a:t>
            </a:r>
            <a:endParaRPr sz="1200"/>
          </a:p>
        </p:txBody>
      </p:sp>
      <p:pic>
        <p:nvPicPr>
          <p:cNvPr id="136" name="Google Shape;13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5250" y="2452025"/>
            <a:ext cx="2593499" cy="259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>
            <a:spLocks noGrp="1"/>
          </p:cNvSpPr>
          <p:nvPr>
            <p:ph type="title"/>
          </p:nvPr>
        </p:nvSpPr>
        <p:spPr>
          <a:xfrm>
            <a:off x="727650" y="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300" i="1" u="sng">
                <a:latin typeface="Lato"/>
                <a:ea typeface="Lato"/>
                <a:cs typeface="Lato"/>
                <a:sym typeface="Lato"/>
              </a:rPr>
              <a:t>Pasos para la elaboración de un Plan de Seguridad</a:t>
            </a:r>
            <a:endParaRPr sz="2300" i="1" u="sng">
              <a:highlight>
                <a:srgbClr val="FFFF00"/>
              </a:highlight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2" name="Google Shape;142;p21"/>
          <p:cNvSpPr txBox="1">
            <a:spLocks noGrp="1"/>
          </p:cNvSpPr>
          <p:nvPr>
            <p:ph type="body" idx="1"/>
          </p:nvPr>
        </p:nvSpPr>
        <p:spPr>
          <a:xfrm>
            <a:off x="484350" y="910300"/>
            <a:ext cx="8254200" cy="40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just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arenR"/>
            </a:pPr>
            <a:r>
              <a:rPr lang="es" b="1" i="1">
                <a:solidFill>
                  <a:schemeClr val="dk1"/>
                </a:solidFill>
              </a:rPr>
              <a:t>Definición de la Política de Seguridad: </a:t>
            </a:r>
            <a:r>
              <a:rPr lang="es">
                <a:solidFill>
                  <a:schemeClr val="dk1"/>
                </a:solidFill>
              </a:rPr>
              <a:t>Una política corporativa en materia de prevención de riesgos y dejarla por escrito.</a:t>
            </a:r>
            <a:endParaRPr>
              <a:solidFill>
                <a:schemeClr val="dk1"/>
              </a:solidFill>
            </a:endParaRPr>
          </a:p>
          <a:p>
            <a:pPr marL="457200" lvl="0" indent="-311150" algn="just" rtl="0">
              <a:lnSpc>
                <a:spcPct val="150000"/>
              </a:lnSpc>
              <a:spcBef>
                <a:spcPts val="8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arenR"/>
            </a:pPr>
            <a:r>
              <a:rPr lang="es" b="1" i="1">
                <a:solidFill>
                  <a:schemeClr val="dk1"/>
                </a:solidFill>
              </a:rPr>
              <a:t>Formación y toma de conciencia: </a:t>
            </a:r>
            <a:r>
              <a:rPr lang="es">
                <a:solidFill>
                  <a:schemeClr val="dk1"/>
                </a:solidFill>
              </a:rPr>
              <a:t>Se debe tener claro qué es un riesgo laboral y cómo identificarlo en los procesos de la empresa. </a:t>
            </a:r>
            <a:endParaRPr>
              <a:solidFill>
                <a:schemeClr val="dk1"/>
              </a:solidFill>
            </a:endParaRPr>
          </a:p>
          <a:p>
            <a:pPr marL="457200" lvl="0" indent="-311150" algn="just" rtl="0">
              <a:lnSpc>
                <a:spcPct val="150000"/>
              </a:lnSpc>
              <a:spcBef>
                <a:spcPts val="8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arenR"/>
            </a:pPr>
            <a:r>
              <a:rPr lang="es" b="1" i="1">
                <a:solidFill>
                  <a:schemeClr val="dk1"/>
                </a:solidFill>
              </a:rPr>
              <a:t>Asignación de responsabilidades: </a:t>
            </a:r>
            <a:r>
              <a:rPr lang="es">
                <a:solidFill>
                  <a:schemeClr val="dk1"/>
                </a:solidFill>
              </a:rPr>
              <a:t>Asignar responsabilidades a los miembros seleccionados. </a:t>
            </a:r>
            <a:endParaRPr>
              <a:solidFill>
                <a:schemeClr val="dk1"/>
              </a:solidFill>
            </a:endParaRPr>
          </a:p>
          <a:p>
            <a:pPr marL="457200" lvl="0" indent="-311150" algn="just" rtl="0">
              <a:lnSpc>
                <a:spcPct val="150000"/>
              </a:lnSpc>
              <a:spcBef>
                <a:spcPts val="8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arenR"/>
            </a:pPr>
            <a:r>
              <a:rPr lang="es" b="1" i="1">
                <a:solidFill>
                  <a:schemeClr val="dk1"/>
                </a:solidFill>
              </a:rPr>
              <a:t>Evaluación de las condiciones y riesgos: </a:t>
            </a:r>
            <a:r>
              <a:rPr lang="es">
                <a:solidFill>
                  <a:schemeClr val="dk1"/>
                </a:solidFill>
              </a:rPr>
              <a:t>Evaluar las condiciones de trabajo que imperan en la organización.</a:t>
            </a:r>
            <a:endParaRPr>
              <a:solidFill>
                <a:schemeClr val="dk1"/>
              </a:solidFill>
            </a:endParaRPr>
          </a:p>
          <a:p>
            <a:pPr marL="457200" lvl="0" indent="-311150" algn="just" rtl="0">
              <a:lnSpc>
                <a:spcPct val="150000"/>
              </a:lnSpc>
              <a:spcBef>
                <a:spcPts val="8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arenR"/>
            </a:pPr>
            <a:r>
              <a:rPr lang="es" b="1" i="1">
                <a:solidFill>
                  <a:schemeClr val="dk1"/>
                </a:solidFill>
              </a:rPr>
              <a:t>Investigación</a:t>
            </a:r>
            <a:r>
              <a:rPr lang="es">
                <a:solidFill>
                  <a:schemeClr val="dk1"/>
                </a:solidFill>
              </a:rPr>
              <a:t>: Centrarse en eliminar los detonantes de dichos riesgos y buscar soluciones para mitigar su impacto y prevenirlos. </a:t>
            </a:r>
            <a:endParaRPr sz="500">
              <a:solidFill>
                <a:schemeClr val="dk1"/>
              </a:solidFill>
            </a:endParaRPr>
          </a:p>
          <a:p>
            <a:pPr marL="457200" lvl="0" indent="-311150" algn="just" rtl="0">
              <a:lnSpc>
                <a:spcPct val="150000"/>
              </a:lnSpc>
              <a:spcBef>
                <a:spcPts val="80"/>
              </a:spcBef>
              <a:spcAft>
                <a:spcPts val="0"/>
              </a:spcAft>
              <a:buClr>
                <a:schemeClr val="dk1"/>
              </a:buClr>
              <a:buSzPts val="1300"/>
              <a:buAutoNum type="arabicParenR"/>
            </a:pPr>
            <a:r>
              <a:rPr lang="es" b="1" i="1">
                <a:solidFill>
                  <a:schemeClr val="dk1"/>
                </a:solidFill>
              </a:rPr>
              <a:t>Documentación: </a:t>
            </a:r>
            <a:r>
              <a:rPr lang="es">
                <a:solidFill>
                  <a:schemeClr val="dk1"/>
                </a:solidFill>
              </a:rPr>
              <a:t>Redacción y adaptación del mismo, pues el objetivo es que se convierta en un texto de consulta.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942</Words>
  <Application>Microsoft Office PowerPoint</Application>
  <PresentationFormat>Presentación en pantalla (16:9)</PresentationFormat>
  <Paragraphs>91</Paragraphs>
  <Slides>12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Roboto</vt:lpstr>
      <vt:lpstr>Raleway</vt:lpstr>
      <vt:lpstr>Lato</vt:lpstr>
      <vt:lpstr>Streamline</vt:lpstr>
      <vt:lpstr>Trabajo Práctico N°2:  Servicios</vt:lpstr>
      <vt:lpstr>Organización del Servicio de Medicina del Trabajo</vt:lpstr>
      <vt:lpstr>Leyes y Decretos vigentes</vt:lpstr>
      <vt:lpstr>Leyes y Decretos vigentes</vt:lpstr>
      <vt:lpstr>Riesgos  </vt:lpstr>
      <vt:lpstr>Medidas a tomar</vt:lpstr>
      <vt:lpstr>Servicio de Seguridad Industrial</vt:lpstr>
      <vt:lpstr>Elementos del Plan de Seguridad</vt:lpstr>
      <vt:lpstr>Pasos para la elaboración de un Plan de Seguridad</vt:lpstr>
      <vt:lpstr>Accidentes laborales</vt:lpstr>
      <vt:lpstr>Accidente en Central Vladímir Ilich Lenin (Chernobyl)</vt:lpstr>
      <vt:lpstr>Accidente en central Fukushima 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Trabajo Práctico N°2:  Servicios</dc:title>
  <dc:creator>César Iglesias Jimenez</dc:creator>
  <cp:lastModifiedBy>César Iglesias Jimenez</cp:lastModifiedBy>
  <cp:revision>1</cp:revision>
  <dcterms:modified xsi:type="dcterms:W3CDTF">2022-04-26T20:47:36Z</dcterms:modified>
</cp:coreProperties>
</file>